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2"/>
  </p:notesMasterIdLst>
  <p:handoutMasterIdLst>
    <p:handoutMasterId r:id="rId53"/>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2" r:id="rId36"/>
    <p:sldId id="395" r:id="rId37"/>
    <p:sldId id="406" r:id="rId38"/>
    <p:sldId id="401" r:id="rId39"/>
    <p:sldId id="407" r:id="rId40"/>
    <p:sldId id="412" r:id="rId41"/>
    <p:sldId id="413" r:id="rId42"/>
    <p:sldId id="408" r:id="rId43"/>
    <p:sldId id="409" r:id="rId44"/>
    <p:sldId id="410" r:id="rId45"/>
    <p:sldId id="414" r:id="rId46"/>
    <p:sldId id="415" r:id="rId47"/>
    <p:sldId id="416" r:id="rId48"/>
    <p:sldId id="417" r:id="rId49"/>
    <p:sldId id="418" r:id="rId50"/>
    <p:sldId id="421" r:id="rId51"/>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0" autoAdjust="0"/>
    <p:restoredTop sz="53137" autoAdjust="0"/>
  </p:normalViewPr>
  <p:slideViewPr>
    <p:cSldViewPr snapToGrid="0">
      <p:cViewPr>
        <p:scale>
          <a:sx n="40" d="100"/>
          <a:sy n="40" d="100"/>
        </p:scale>
        <p:origin x="390" y="3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dashboard</a:t>
            </a:r>
            <a:r>
              <a:rPr lang="es-ES" sz="1200" dirty="0">
                <a:solidFill>
                  <a:srgbClr val="000000"/>
                </a:solidFill>
                <a:latin typeface="+mn-lt"/>
                <a:ea typeface="+mn-ea"/>
              </a:rPr>
              <a:t> se  presentan 3 gráficos comparativos, en el primero se realiza una comparación de la tasa de crecimiento de la población del Paraguay y de los clientes de la ANDE. Para esto se comparan las diferencias de valores entre un año y su año anterior. </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primer gráfico de la </a:t>
            </a:r>
            <a:r>
              <a:rPr lang="es-ES" sz="1200" dirty="0" err="1">
                <a:solidFill>
                  <a:srgbClr val="000000"/>
                </a:solidFill>
                <a:latin typeface="+mn-lt"/>
                <a:ea typeface="+mn-ea"/>
              </a:rPr>
              <a:t>la</a:t>
            </a:r>
            <a:r>
              <a:rPr lang="es-ES" sz="1200" dirty="0">
                <a:solidFill>
                  <a:srgbClr val="000000"/>
                </a:solidFill>
                <a:latin typeface="+mn-lt"/>
                <a:ea typeface="+mn-ea"/>
              </a:rPr>
              <a:t> izquierda se realizan tres pronósticos, uno sobre la cantidad poblacional, otro sobre el consumo de energía eléctrica y por </a:t>
            </a:r>
            <a:r>
              <a:rPr lang="es-PY" sz="1200" dirty="0">
                <a:solidFill>
                  <a:srgbClr val="000000"/>
                </a:solidFill>
                <a:latin typeface="+mn-lt"/>
                <a:ea typeface="+mn-ea"/>
              </a:rPr>
              <a:t>último sobre </a:t>
            </a:r>
            <a:r>
              <a:rPr lang="es-ES" sz="1200" dirty="0">
                <a:solidFill>
                  <a:srgbClr val="000000"/>
                </a:solidFill>
                <a:latin typeface="+mn-lt"/>
                <a:ea typeface="+mn-ea"/>
              </a:rPr>
              <a:t>los clientes de la ANDE.</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tercer y último gráfico se realiza una comparación de la tasa de crecimiento del importe facturado y la tasa de crecimiento de la energía consumida. </a:t>
            </a:r>
            <a:endParaRPr lang="es-ES" dirty="0"/>
          </a:p>
          <a:p>
            <a:pPr>
              <a:lnSpc>
                <a:spcPct val="100000"/>
              </a:lnSpc>
            </a:pPr>
            <a:endParaRPr lang="es-ES" dirty="0"/>
          </a:p>
          <a:p>
            <a:pPr>
              <a:lnSpc>
                <a:spcPct val="100000"/>
              </a:lnSpc>
            </a:pP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lang="es-ES" dirty="0"/>
          </a:p>
          <a:p>
            <a:pPr>
              <a:lnSpc>
                <a:spcPct val="100000"/>
              </a:lnSpc>
            </a:pPr>
            <a:endParaRPr lang="es-ES" dirty="0"/>
          </a:p>
          <a:p>
            <a:pPr>
              <a:lnSpc>
                <a:spcPct val="100000"/>
              </a:lnSpc>
            </a:pPr>
            <a:r>
              <a:rPr lang="es-ES" sz="1200" dirty="0">
                <a:solidFill>
                  <a:srgbClr val="000000"/>
                </a:solidFill>
                <a:latin typeface="+mn-lt"/>
                <a:ea typeface="+mn-ea"/>
              </a:rPr>
              <a:t>Para concluir con este primer gráfico, podemos decir lo siguiente:</a:t>
            </a:r>
            <a:endParaRPr lang="es-ES" dirty="0"/>
          </a:p>
          <a:p>
            <a:pPr>
              <a:lnSpc>
                <a:spcPct val="100000"/>
              </a:lnSpc>
              <a:buFont typeface="Arial"/>
              <a:buChar char="•"/>
            </a:pPr>
            <a:r>
              <a:rPr lang="es-ES" sz="1200" dirty="0">
                <a:solidFill>
                  <a:srgbClr val="000000"/>
                </a:solidFill>
                <a:latin typeface="+mn-lt"/>
                <a:ea typeface="+mn-ea"/>
              </a:rPr>
              <a:t>Observando la tasa de crecimiento de la población, vemos que no hay mucha diferencia en porcentaje anual entre estos valores y por eso la línea es casi recta.</a:t>
            </a:r>
            <a:endParaRPr lang="es-ES" dirty="0"/>
          </a:p>
          <a:p>
            <a:pPr>
              <a:lnSpc>
                <a:spcPct val="100000"/>
              </a:lnSpc>
              <a:buFont typeface="Arial"/>
              <a:buChar char="•"/>
            </a:pPr>
            <a:r>
              <a:rPr lang="es-ES" sz="1200" dirty="0">
                <a:solidFill>
                  <a:srgbClr val="000000"/>
                </a:solidFill>
                <a:latin typeface="+mn-lt"/>
                <a:ea typeface="+mn-ea"/>
              </a:rPr>
              <a:t>Y si observamos la tasa de crecimiento de los clientes, nos damos cuenta que el comportamiento no es muy constante, a diferencia con el de la población.</a:t>
            </a:r>
            <a:endParaRPr lang="es-ES" dirty="0"/>
          </a:p>
          <a:p>
            <a:pPr>
              <a:lnSpc>
                <a:spcPct val="100000"/>
              </a:lnSpc>
            </a:pPr>
            <a:r>
              <a:rPr lang="es-ES" sz="1200" dirty="0">
                <a:solidFill>
                  <a:srgbClr val="000000"/>
                </a:solidFill>
                <a:latin typeface="+mn-lt"/>
                <a:ea typeface="+mn-ea"/>
              </a:rPr>
              <a:t>Este tipo de visualización nos podría ayudar a entender la relación entre el crecimiento de los clientes y el de la población.</a:t>
            </a: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Como mencionamos en el gráfico de la izquierda se realizan </a:t>
            </a:r>
            <a:r>
              <a:rPr lang="es-ES" sz="1200" dirty="0" err="1">
                <a:latin typeface="Arial"/>
              </a:rPr>
              <a:t>pronosticos</a:t>
            </a:r>
            <a:r>
              <a:rPr lang="es-ES" sz="1200" dirty="0">
                <a:latin typeface="Arial"/>
              </a:rPr>
              <a:t> del consumo de energía eléctrica, la cantidad de clientes y la cantidad de población.</a:t>
            </a:r>
          </a:p>
          <a:p>
            <a:endParaRPr lang="es-ES" sz="1200" dirty="0">
              <a:latin typeface="Arial"/>
            </a:endParaRPr>
          </a:p>
          <a:p>
            <a:r>
              <a:rPr lang="es-ES" sz="1200" dirty="0">
                <a:latin typeface="Arial"/>
              </a:rPr>
              <a:t>Podemos notar que existe una mayor</a:t>
            </a:r>
            <a:endParaRPr lang="es-ES" dirty="0"/>
          </a:p>
          <a:p>
            <a:r>
              <a:rPr lang="es-ES" sz="1200" dirty="0">
                <a:latin typeface="Arial"/>
              </a:rPr>
              <a:t>probabilidad que el consumo de electricidad aumente de forma considerable</a:t>
            </a:r>
            <a:endParaRPr lang="es-ES" dirty="0"/>
          </a:p>
          <a:p>
            <a:r>
              <a:rPr lang="es-ES" sz="1200" dirty="0">
                <a:latin typeface="Arial"/>
              </a:rPr>
              <a:t>hasta el 2020. Además, este aumento es mayor en proporción al aumento de la</a:t>
            </a:r>
            <a:endParaRPr lang="es-ES" dirty="0"/>
          </a:p>
          <a:p>
            <a:r>
              <a:rPr lang="es-ES" sz="1200" dirty="0">
                <a:latin typeface="Arial"/>
              </a:rPr>
              <a:t>población y a la cantidad de clientes.</a:t>
            </a:r>
            <a:endParaRPr lang="es-ES" dirty="0"/>
          </a:p>
          <a:p>
            <a:r>
              <a:rPr lang="es-ES" sz="1200" dirty="0">
                <a:latin typeface="Arial"/>
              </a:rPr>
              <a:t>Esto demuestra claramente que el consumo aumenta cada vez más, independientemente que</a:t>
            </a:r>
            <a:endParaRPr lang="es-ES" dirty="0"/>
          </a:p>
          <a:p>
            <a:r>
              <a:rPr lang="es-ES" sz="1200" dirty="0">
                <a:latin typeface="Arial"/>
              </a:rPr>
              <a:t>se de o no un aumento en la misma proporción de clientes o población. Esto puede ocurrir a causa</a:t>
            </a:r>
            <a:endParaRPr lang="es-ES" dirty="0"/>
          </a:p>
          <a:p>
            <a:r>
              <a:rPr lang="es-ES" sz="1200" dirty="0">
                <a:latin typeface="Arial"/>
              </a:rPr>
              <a:t>de varios factores, entre ellos, el aumento de dispositivos eléctricos en las residencias debido</a:t>
            </a:r>
            <a:endParaRPr lang="es-ES" dirty="0"/>
          </a:p>
          <a:p>
            <a:r>
              <a:rPr lang="es-ES" sz="1200" dirty="0">
                <a:latin typeface="Arial"/>
              </a:rPr>
              <a:t>al aumento en la capacidad adquisitiva de las personas o también se puede dar a causa de un</a:t>
            </a:r>
            <a:endParaRPr lang="es-ES" dirty="0"/>
          </a:p>
          <a:p>
            <a:r>
              <a:rPr lang="es-ES" sz="1200" dirty="0">
                <a:latin typeface="Arial"/>
              </a:rPr>
              <a:t>aumento en la cantidad de industrias.</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Aquí mostramos el porcentaje del crecimiento anual de la facturación de la ANDE y consumo de energía eléctrica.</a:t>
            </a:r>
          </a:p>
          <a:p>
            <a:endParaRPr lang="es-ES" sz="1200" dirty="0">
              <a:latin typeface="Arial"/>
            </a:endParaRPr>
          </a:p>
          <a:p>
            <a:r>
              <a:rPr lang="es-ES" sz="1200" dirty="0">
                <a:latin typeface="Arial"/>
              </a:rPr>
              <a:t> Se puede observar que la facturación de la ANDE, en general es proporcional al </a:t>
            </a:r>
          </a:p>
          <a:p>
            <a:r>
              <a:rPr lang="es-ES" sz="1200" dirty="0">
                <a:latin typeface="Arial"/>
              </a:rPr>
              <a:t>consumo de energía el </a:t>
            </a:r>
            <a:r>
              <a:rPr lang="es-ES" sz="1200" dirty="0" err="1">
                <a:latin typeface="Arial"/>
              </a:rPr>
              <a:t>électrica</a:t>
            </a:r>
            <a:r>
              <a:rPr lang="es-ES" sz="1200" dirty="0">
                <a:latin typeface="Arial"/>
              </a:rPr>
              <a:t>, excepto en algunos años.</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Aquí se presenta un gráfico con el consumo de energía que</a:t>
            </a:r>
            <a:endParaRPr lang="es-ES" dirty="0"/>
          </a:p>
          <a:p>
            <a:pPr>
              <a:lnSpc>
                <a:spcPct val="100000"/>
              </a:lnSpc>
            </a:pPr>
            <a:r>
              <a:rPr lang="es-ES" sz="1200" dirty="0">
                <a:solidFill>
                  <a:srgbClr val="000000"/>
                </a:solidFill>
                <a:latin typeface="+mn-lt"/>
                <a:ea typeface="+mn-ea"/>
              </a:rPr>
              <a:t>abarca desde el año 1990 hasta 2014. Estos datos están clasificados por tipo de consumo residencial, industrial, comercial, </a:t>
            </a:r>
            <a:r>
              <a:rPr lang="es-ES" sz="1200" dirty="0" err="1">
                <a:solidFill>
                  <a:srgbClr val="000000"/>
                </a:solidFill>
                <a:latin typeface="+mn-lt"/>
                <a:ea typeface="+mn-ea"/>
              </a:rPr>
              <a:t>exportacion</a:t>
            </a:r>
            <a:r>
              <a:rPr lang="es-ES" sz="1200" dirty="0">
                <a:solidFill>
                  <a:srgbClr val="000000"/>
                </a:solidFill>
                <a:latin typeface="+mn-lt"/>
                <a:ea typeface="+mn-ea"/>
              </a:rPr>
              <a:t>, gubernamental y otros.</a:t>
            </a:r>
          </a:p>
          <a:p>
            <a:pPr>
              <a:lnSpc>
                <a:spcPct val="100000"/>
              </a:lnSpc>
            </a:pPr>
            <a:r>
              <a:rPr lang="es-ES" sz="1200" dirty="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lang="es-ES" dirty="0"/>
          </a:p>
          <a:p>
            <a:pPr>
              <a:lnSpc>
                <a:spcPct val="100000"/>
              </a:lnSpc>
            </a:pPr>
            <a:endParaRPr lang="es-ES" dirty="0"/>
          </a:p>
          <a:p>
            <a:pPr>
              <a:lnSpc>
                <a:spcPct val="100000"/>
              </a:lnSpc>
            </a:pP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En este </a:t>
            </a:r>
            <a:r>
              <a:rPr lang="es-ES" sz="1200" dirty="0" err="1">
                <a:latin typeface="Arial"/>
              </a:rPr>
              <a:t>dashboard</a:t>
            </a:r>
            <a:r>
              <a:rPr lang="es-ES" sz="1200" dirty="0">
                <a:latin typeface="Arial"/>
              </a:rPr>
              <a:t> se presentan 3 gráficos.</a:t>
            </a:r>
            <a:endParaRPr lang="es-ES" dirty="0"/>
          </a:p>
          <a:p>
            <a:r>
              <a:rPr lang="es-ES" sz="1200" dirty="0">
                <a:latin typeface="Arial"/>
              </a:rPr>
              <a:t>El primero es un mapa de calor, dónde los puntos con mas densidad representan a la </a:t>
            </a:r>
            <a:r>
              <a:rPr lang="es-ES" sz="1200" dirty="0" err="1">
                <a:latin typeface="Arial"/>
              </a:rPr>
              <a:t>region</a:t>
            </a:r>
            <a:r>
              <a:rPr lang="es-ES" sz="1200" dirty="0">
                <a:latin typeface="Arial"/>
              </a:rPr>
              <a:t> donde hubo mas consumo, en este caso en el año 2014. El </a:t>
            </a:r>
            <a:r>
              <a:rPr lang="es-ES" sz="1200" dirty="0" err="1">
                <a:latin typeface="Arial"/>
              </a:rPr>
              <a:t>seguno</a:t>
            </a:r>
            <a:r>
              <a:rPr lang="es-ES" sz="1200" dirty="0">
                <a:latin typeface="Arial"/>
              </a:rPr>
              <a:t> gráfico es una comparación de la tasa de crecimiento del consumo de energía y de los clientes de la ANDE Y por último un pronóstico de consumo y clientes hasta el año 2020</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este mapa visualmente podemos notar que las regiones de mayor consumo de energía son Asunción y Ciudad del Este y este tipo de visualizaciones es útil si queremos analizar la información a nivel macro.</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t>
            </a:r>
            <a:r>
              <a:rPr lang="es-PY" sz="1200" b="0" i="0" kern="1200">
                <a:solidFill>
                  <a:schemeClr val="tx1"/>
                </a:solidFill>
                <a:effectLst/>
                <a:latin typeface="+mn-lt"/>
                <a:ea typeface="+mn-ea"/>
                <a:cs typeface="+mn-cs"/>
              </a:rPr>
              <a:t>a conocimiento.</a:t>
            </a:r>
            <a:endParaRPr lang="es-PY" sz="1200" b="0" i="0" kern="1200" dirty="0">
              <a:solidFill>
                <a:schemeClr val="tx1"/>
              </a:solidFill>
              <a:effectLst/>
              <a:latin typeface="+mn-lt"/>
              <a:ea typeface="+mn-ea"/>
              <a:cs typeface="+mn-cs"/>
            </a:endParaRP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gráifco</a:t>
            </a:r>
            <a:r>
              <a:rPr lang="es-ES" sz="1200" dirty="0">
                <a:solidFill>
                  <a:srgbClr val="000000"/>
                </a:solidFill>
                <a:latin typeface="+mn-lt"/>
                <a:ea typeface="+mn-ea"/>
              </a:rPr>
              <a:t> se tiene el consumo y</a:t>
            </a:r>
            <a:endParaRPr lang="es-ES" dirty="0"/>
          </a:p>
          <a:p>
            <a:pPr>
              <a:lnSpc>
                <a:spcPct val="100000"/>
              </a:lnSpc>
            </a:pPr>
            <a:r>
              <a:rPr lang="es-ES" sz="1200" dirty="0">
                <a:solidFill>
                  <a:srgbClr val="000000"/>
                </a:solidFill>
                <a:latin typeface="+mn-lt"/>
                <a:ea typeface="+mn-ea"/>
              </a:rPr>
              <a:t>crecimiento de clientes. Para un mejor </a:t>
            </a:r>
            <a:r>
              <a:rPr lang="es-ES" sz="1200" dirty="0" err="1">
                <a:solidFill>
                  <a:srgbClr val="000000"/>
                </a:solidFill>
                <a:latin typeface="+mn-lt"/>
                <a:ea typeface="+mn-ea"/>
              </a:rPr>
              <a:t>an</a:t>
            </a:r>
            <a:r>
              <a:rPr lang="es-ES" sz="1200" dirty="0">
                <a:solidFill>
                  <a:srgbClr val="000000"/>
                </a:solidFill>
                <a:latin typeface="+mn-lt"/>
                <a:ea typeface="+mn-ea"/>
              </a:rPr>
              <a:t> </a:t>
            </a:r>
            <a:r>
              <a:rPr lang="es-ES" sz="1200" dirty="0" err="1">
                <a:solidFill>
                  <a:srgbClr val="000000"/>
                </a:solidFill>
                <a:latin typeface="+mn-lt"/>
                <a:ea typeface="+mn-ea"/>
              </a:rPr>
              <a:t>ánalisis</a:t>
            </a:r>
            <a:r>
              <a:rPr lang="es-ES" sz="1200" dirty="0">
                <a:solidFill>
                  <a:srgbClr val="000000"/>
                </a:solidFill>
                <a:latin typeface="+mn-lt"/>
                <a:ea typeface="+mn-ea"/>
              </a:rPr>
              <a:t> fue necesario suavizar los datos calculando</a:t>
            </a:r>
            <a:endParaRPr lang="es-ES" dirty="0"/>
          </a:p>
          <a:p>
            <a:pPr>
              <a:lnSpc>
                <a:spcPct val="100000"/>
              </a:lnSpc>
            </a:pPr>
            <a:r>
              <a:rPr lang="es-ES" sz="1200" dirty="0" err="1">
                <a:solidFill>
                  <a:srgbClr val="000000"/>
                </a:solidFill>
                <a:latin typeface="+mn-lt"/>
                <a:ea typeface="+mn-ea"/>
              </a:rPr>
              <a:t>lineas</a:t>
            </a:r>
            <a:r>
              <a:rPr lang="es-ES" sz="1200" dirty="0">
                <a:solidFill>
                  <a:srgbClr val="000000"/>
                </a:solidFill>
                <a:latin typeface="+mn-lt"/>
                <a:ea typeface="+mn-ea"/>
              </a:rPr>
              <a:t> de tendencia, debido a una inestabilidad de los datos de consumo. Así se puede apreciar,</a:t>
            </a:r>
            <a:endParaRPr lang="es-ES" dirty="0"/>
          </a:p>
          <a:p>
            <a:pPr>
              <a:lnSpc>
                <a:spcPct val="100000"/>
              </a:lnSpc>
            </a:pPr>
            <a:r>
              <a:rPr lang="es-ES" sz="1200" dirty="0">
                <a:solidFill>
                  <a:srgbClr val="000000"/>
                </a:solidFill>
                <a:latin typeface="+mn-lt"/>
                <a:ea typeface="+mn-ea"/>
              </a:rPr>
              <a:t>que existe una tendencia de crecimiento sostenido durante el tiempo de clientes. Sin embargo,</a:t>
            </a:r>
            <a:endParaRPr lang="es-ES" dirty="0"/>
          </a:p>
          <a:p>
            <a:pPr>
              <a:lnSpc>
                <a:spcPct val="100000"/>
              </a:lnSpc>
            </a:pPr>
            <a:r>
              <a:rPr lang="es-ES" sz="1200" dirty="0">
                <a:solidFill>
                  <a:srgbClr val="000000"/>
                </a:solidFill>
                <a:latin typeface="+mn-lt"/>
                <a:ea typeface="+mn-ea"/>
              </a:rPr>
              <a:t>la tendencia que el consumo crezca es mayor al de clientes.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Este último gráfico nos muestra el crecimiento y consumo de energía eléctrica con sus respectivos pronósticos. </a:t>
            </a:r>
          </a:p>
          <a:p>
            <a:pPr>
              <a:lnSpc>
                <a:spcPct val="100000"/>
              </a:lnSpc>
            </a:pPr>
            <a:r>
              <a:rPr lang="es-ES" sz="1200" dirty="0">
                <a:solidFill>
                  <a:srgbClr val="000000"/>
                </a:solidFill>
                <a:latin typeface="+mn-lt"/>
                <a:ea typeface="+mn-ea"/>
              </a:rPr>
              <a:t>Con el uso de un recurso disponible que cuenta la herramienta escogida </a:t>
            </a:r>
            <a:r>
              <a:rPr lang="es-ES" sz="1200" dirty="0" err="1">
                <a:solidFill>
                  <a:srgbClr val="000000"/>
                </a:solidFill>
                <a:latin typeface="+mn-lt"/>
                <a:ea typeface="+mn-ea"/>
              </a:rPr>
              <a:t>Tableau</a:t>
            </a:r>
            <a:r>
              <a:rPr lang="es-ES" sz="1200" dirty="0">
                <a:solidFill>
                  <a:srgbClr val="000000"/>
                </a:solidFill>
                <a:latin typeface="+mn-lt"/>
                <a:ea typeface="+mn-ea"/>
              </a:rPr>
              <a:t>, es</a:t>
            </a:r>
            <a:endParaRPr lang="es-ES" dirty="0"/>
          </a:p>
          <a:p>
            <a:pPr>
              <a:lnSpc>
                <a:spcPct val="100000"/>
              </a:lnSpc>
            </a:pPr>
            <a:r>
              <a:rPr lang="es-ES" sz="1200" dirty="0">
                <a:solidFill>
                  <a:srgbClr val="000000"/>
                </a:solidFill>
                <a:latin typeface="+mn-lt"/>
                <a:ea typeface="+mn-ea"/>
              </a:rPr>
              <a:t>posible realizar análisis predictivo (</a:t>
            </a:r>
            <a:r>
              <a:rPr lang="es-ES" sz="1200" dirty="0" err="1">
                <a:solidFill>
                  <a:srgbClr val="000000"/>
                </a:solidFill>
                <a:latin typeface="+mn-lt"/>
                <a:ea typeface="+mn-ea"/>
              </a:rPr>
              <a:t>forecasting</a:t>
            </a:r>
            <a:r>
              <a:rPr lang="es-ES" sz="1200" dirty="0">
                <a:solidFill>
                  <a:srgbClr val="000000"/>
                </a:solidFill>
                <a:latin typeface="+mn-lt"/>
                <a:ea typeface="+mn-ea"/>
              </a:rPr>
              <a:t>) del crecimiento y consumo. </a:t>
            </a:r>
            <a:r>
              <a:rPr lang="es-ES" sz="1200" dirty="0" err="1">
                <a:solidFill>
                  <a:srgbClr val="000000"/>
                </a:solidFill>
                <a:latin typeface="+mn-lt"/>
                <a:ea typeface="+mn-ea"/>
              </a:rPr>
              <a:t>Tableau</a:t>
            </a:r>
            <a:r>
              <a:rPr lang="es-ES" sz="1200" dirty="0">
                <a:solidFill>
                  <a:srgbClr val="000000"/>
                </a:solidFill>
                <a:latin typeface="+mn-lt"/>
                <a:ea typeface="+mn-ea"/>
              </a:rPr>
              <a:t> utiliza</a:t>
            </a:r>
            <a:endParaRPr lang="es-ES" dirty="0"/>
          </a:p>
          <a:p>
            <a:pPr>
              <a:lnSpc>
                <a:spcPct val="100000"/>
              </a:lnSpc>
            </a:pPr>
            <a:r>
              <a:rPr lang="es-ES" sz="1200" dirty="0">
                <a:solidFill>
                  <a:srgbClr val="000000"/>
                </a:solidFill>
                <a:latin typeface="+mn-lt"/>
                <a:ea typeface="+mn-ea"/>
              </a:rPr>
              <a:t>un algoritmo llamado Suavizado Exponencial, muy conocido en el área de Matemáticas</a:t>
            </a:r>
            <a:endParaRPr lang="es-ES" dirty="0"/>
          </a:p>
          <a:p>
            <a:pPr>
              <a:lnSpc>
                <a:spcPct val="100000"/>
              </a:lnSpc>
            </a:pPr>
            <a:r>
              <a:rPr lang="es-ES" sz="1200" dirty="0">
                <a:solidFill>
                  <a:srgbClr val="000000"/>
                </a:solidFill>
                <a:latin typeface="+mn-lt"/>
                <a:ea typeface="+mn-ea"/>
              </a:rPr>
              <a:t>Estadísticas. En este grafico se puede notar que existe una mayor probabilidad que en los</a:t>
            </a:r>
            <a:endParaRPr lang="es-ES" dirty="0"/>
          </a:p>
          <a:p>
            <a:pPr>
              <a:lnSpc>
                <a:spcPct val="100000"/>
              </a:lnSpc>
            </a:pPr>
            <a:r>
              <a:rPr lang="es-ES" sz="1200" dirty="0">
                <a:solidFill>
                  <a:srgbClr val="000000"/>
                </a:solidFill>
                <a:latin typeface="+mn-lt"/>
                <a:ea typeface="+mn-ea"/>
              </a:rPr>
              <a:t>próximos años aumente considerablemente el consumo, superando su media. Sin embargo, se</a:t>
            </a:r>
            <a:endParaRPr lang="es-ES" dirty="0"/>
          </a:p>
          <a:p>
            <a:pPr>
              <a:lnSpc>
                <a:spcPct val="100000"/>
              </a:lnSpc>
            </a:pPr>
            <a:r>
              <a:rPr lang="es-ES" sz="1200" dirty="0">
                <a:solidFill>
                  <a:srgbClr val="000000"/>
                </a:solidFill>
                <a:latin typeface="+mn-lt"/>
                <a:ea typeface="+mn-ea"/>
              </a:rPr>
              <a:t>nota que el ritmo de crecimiento de clientes es </a:t>
            </a:r>
            <a:r>
              <a:rPr lang="es-ES" sz="1200">
                <a:solidFill>
                  <a:srgbClr val="000000"/>
                </a:solidFill>
                <a:latin typeface="+mn-lt"/>
                <a:ea typeface="+mn-ea"/>
              </a:rPr>
              <a:t>más estable, </a:t>
            </a:r>
            <a:r>
              <a:rPr lang="es-ES" sz="1200" dirty="0">
                <a:solidFill>
                  <a:srgbClr val="000000"/>
                </a:solidFill>
                <a:latin typeface="+mn-lt"/>
                <a:ea typeface="+mn-ea"/>
              </a:rPr>
              <a:t>y no tiene una alta probabilidad</a:t>
            </a:r>
            <a:endParaRPr lang="es-ES" dirty="0"/>
          </a:p>
          <a:p>
            <a:pPr>
              <a:lnSpc>
                <a:spcPct val="100000"/>
              </a:lnSpc>
            </a:pPr>
            <a:r>
              <a:rPr lang="es-ES" sz="1200" dirty="0">
                <a:solidFill>
                  <a:srgbClr val="000000"/>
                </a:solidFill>
                <a:latin typeface="+mn-lt"/>
                <a:ea typeface="+mn-ea"/>
              </a:rPr>
              <a:t>de sufrir un aumento abrupto.</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10-04-2017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1.615.945</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19" name="TextBox 18"/>
          <p:cNvSpPr txBox="1"/>
          <p:nvPr/>
        </p:nvSpPr>
        <p:spPr>
          <a:xfrm>
            <a:off x="-2201952" y="4733947"/>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TextBox 20"/>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4865</Words>
  <Application>Microsoft Office PowerPoint</Application>
  <PresentationFormat>Custom</PresentationFormat>
  <Paragraphs>475</Paragraphs>
  <Slides>47</Slides>
  <Notes>46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47</vt:i4>
      </vt:variant>
    </vt:vector>
  </HeadingPairs>
  <TitlesOfParts>
    <vt:vector size="71"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2017-04-10T23:47:36Z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